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1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Nobile" charset="0"/>
      <p:regular r:id="rId10"/>
    </p:embeddedFont>
    <p:embeddedFont>
      <p:font typeface="Fraunces Extra Bold" charset="0"/>
      <p:regular r:id="rId11"/>
    </p:embeddedFont>
    <p:embeddedFont>
      <p:font typeface="Footlight MT Light" pitchFamily="18" charset="0"/>
      <p:regular r:id="rId12"/>
    </p:embeddedFont>
    <p:embeddedFont>
      <p:font typeface="Calisto MT" pitchFamily="18" charset="0"/>
      <p:regular r:id="rId13"/>
      <p:bold r:id="rId14"/>
      <p:italic r:id="rId15"/>
      <p:boldItalic r:id="rId16"/>
    </p:embeddedFont>
    <p:embeddedFont>
      <p:font typeface="Elephant" pitchFamily="18" charset="0"/>
      <p:regular r:id="rId17"/>
      <p:italic r:id="rId18"/>
    </p:embeddedFont>
    <p:embeddedFont>
      <p:font typeface="Calibri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8" autoAdjust="0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-656" y="-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1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814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8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1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awpixel.com/search/sustainabl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89" y="461743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8000" b="1" dirty="0">
                <a:solidFill>
                  <a:srgbClr val="3B4540"/>
                </a:solidFill>
                <a:latin typeface="Footlight MT Light" panose="0204060206030A020304" pitchFamily="18" charset="0"/>
                <a:ea typeface="Fraunces Extra Bold" pitchFamily="34" charset="-122"/>
                <a:cs typeface="Fraunces Extra Bold" pitchFamily="34" charset="-120"/>
              </a:rPr>
              <a:t>Educating High School Students about the SDGs</a:t>
            </a:r>
            <a:endParaRPr lang="en-US" sz="8000" dirty="0">
              <a:latin typeface="Footlight MT Light" panose="0204060206030A020304" pitchFamily="18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280188" y="356706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Fraunces Extra Bold" panose="020B0604020202020204" charset="0"/>
                <a:ea typeface="Nobile" pitchFamily="34" charset="-122"/>
                <a:cs typeface="Nobile" pitchFamily="34" charset="-120"/>
              </a:rPr>
              <a:t>This lesson plan aims to integrate the Sustainable Development Goals (SDGs) into high school science </a:t>
            </a:r>
            <a:r>
              <a:rPr lang="en-US" sz="2400" smtClean="0">
                <a:solidFill>
                  <a:srgbClr val="405449"/>
                </a:solidFill>
                <a:latin typeface="Fraunces Extra Bold" panose="020B0604020202020204" charset="0"/>
                <a:ea typeface="Nobile" pitchFamily="34" charset="-122"/>
                <a:cs typeface="Nobile" pitchFamily="34" charset="-120"/>
              </a:rPr>
              <a:t>curriculam, </a:t>
            </a:r>
            <a:r>
              <a:rPr lang="en-US" sz="2400" dirty="0">
                <a:solidFill>
                  <a:srgbClr val="405449"/>
                </a:solidFill>
                <a:latin typeface="Fraunces Extra Bold" panose="020B0604020202020204" charset="0"/>
                <a:ea typeface="Nobile" pitchFamily="34" charset="-122"/>
                <a:cs typeface="Nobile" pitchFamily="34" charset="-120"/>
              </a:rPr>
              <a:t>empowering students to become informed global citizens and active participants in shaping a sustainable future.</a:t>
            </a:r>
            <a:endParaRPr lang="en-US" sz="2400" dirty="0">
              <a:latin typeface="Fraunces Extra Bold" panose="020B060402020202020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4F46720-68E3-09B2-1CE5-4B1CBA1B1367}"/>
              </a:ext>
            </a:extLst>
          </p:cNvPr>
          <p:cNvSpPr/>
          <p:nvPr/>
        </p:nvSpPr>
        <p:spPr>
          <a:xfrm>
            <a:off x="12839700" y="7839075"/>
            <a:ext cx="1685925" cy="2476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6280189" y="5784783"/>
            <a:ext cx="7556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unces Extra Bold" charset="0"/>
              </a:rPr>
              <a:t>TEAM DETAILS </a:t>
            </a:r>
            <a:r>
              <a:rPr lang="en-GB" dirty="0" smtClean="0">
                <a:latin typeface="Fraunces Extra Bold" charset="0"/>
              </a:rPr>
              <a:t>:</a:t>
            </a:r>
          </a:p>
          <a:p>
            <a:r>
              <a:rPr lang="en-GB" dirty="0" smtClean="0">
                <a:latin typeface="Fraunces Extra Bold" charset="0"/>
              </a:rPr>
              <a:t>TEAM </a:t>
            </a:r>
            <a:r>
              <a:rPr lang="en-GB" dirty="0">
                <a:latin typeface="Fraunces Extra Bold" charset="0"/>
              </a:rPr>
              <a:t>NAME – TECH </a:t>
            </a:r>
            <a:r>
              <a:rPr lang="en-GB" dirty="0" smtClean="0">
                <a:latin typeface="Fraunces Extra Bold" charset="0"/>
              </a:rPr>
              <a:t>BIOBOTS</a:t>
            </a:r>
          </a:p>
          <a:p>
            <a:r>
              <a:rPr lang="en-GB" dirty="0" smtClean="0">
                <a:latin typeface="Fraunces Extra Bold" charset="0"/>
              </a:rPr>
              <a:t>TEAM </a:t>
            </a:r>
            <a:r>
              <a:rPr lang="en-GB" dirty="0">
                <a:latin typeface="Fraunces Extra Bold" charset="0"/>
              </a:rPr>
              <a:t>LEADER NAME – ADITYA </a:t>
            </a:r>
            <a:r>
              <a:rPr lang="en-GB" dirty="0" smtClean="0">
                <a:latin typeface="Fraunces Extra Bold" charset="0"/>
              </a:rPr>
              <a:t>BHATT</a:t>
            </a:r>
          </a:p>
          <a:p>
            <a:r>
              <a:rPr lang="en-GB" dirty="0" smtClean="0">
                <a:latin typeface="Fraunces Extra Bold" charset="0"/>
              </a:rPr>
              <a:t>PROBLEM </a:t>
            </a:r>
            <a:r>
              <a:rPr lang="en-GB" dirty="0">
                <a:latin typeface="Fraunces Extra Bold" charset="0"/>
              </a:rPr>
              <a:t>STATEMENT – SDGS IN THE CLASSROOM</a:t>
            </a:r>
            <a:endParaRPr lang="en-IN" dirty="0">
              <a:latin typeface="Fraunces Extra Bold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xmlns="" id="{B5E77AF7-D0BD-5D8D-FFD2-C5E17383B0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86275" y="1285875"/>
            <a:ext cx="7467599" cy="746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09CD63D-97F7-FD06-2E1F-A09BE9942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xmlns="" id="{F9205D78-E87A-54F8-0EB6-F553B09D2708}"/>
              </a:ext>
            </a:extLst>
          </p:cNvPr>
          <p:cNvSpPr/>
          <p:nvPr/>
        </p:nvSpPr>
        <p:spPr>
          <a:xfrm>
            <a:off x="1041440" y="106072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600" b="1" u="sng" dirty="0">
                <a:solidFill>
                  <a:srgbClr val="3B4540"/>
                </a:solidFill>
                <a:latin typeface="Footlight MT Light" panose="0204060206030A020304" pitchFamily="18" charset="0"/>
                <a:ea typeface="Fraunces Extra Bold" pitchFamily="34" charset="-122"/>
                <a:cs typeface="Fraunces Extra Bold" pitchFamily="34" charset="-120"/>
              </a:rPr>
              <a:t>Integrating Sustainable Development into youth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.</a:t>
            </a:r>
            <a:endParaRPr lang="en-US" sz="445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xmlns="" id="{ADE36783-EE38-DE59-7B78-92F5C9346A6D}"/>
              </a:ext>
            </a:extLst>
          </p:cNvPr>
          <p:cNvSpPr/>
          <p:nvPr/>
        </p:nvSpPr>
        <p:spPr>
          <a:xfrm>
            <a:off x="1222415" y="3248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Elephant" panose="02020904090505020303" pitchFamily="18" charset="0"/>
                <a:ea typeface="Fraunces Extra Bold" pitchFamily="34" charset="-122"/>
                <a:cs typeface="Fraunces Extra Bold" pitchFamily="34" charset="-120"/>
              </a:rPr>
              <a:t>Science Concepts</a:t>
            </a:r>
            <a:endParaRPr lang="en-US" sz="2800" dirty="0">
              <a:latin typeface="Elephant" panose="02020904090505020303" pitchFamily="18" charset="0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xmlns="" id="{A1788CF2-FAD9-3407-226E-E987C411AF10}"/>
              </a:ext>
            </a:extLst>
          </p:cNvPr>
          <p:cNvSpPr/>
          <p:nvPr/>
        </p:nvSpPr>
        <p:spPr>
          <a:xfrm>
            <a:off x="5047178" y="3248739"/>
            <a:ext cx="38384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3B4540"/>
                </a:solidFill>
                <a:latin typeface="Elephant" panose="02020904090505020303" pitchFamily="18" charset="0"/>
                <a:ea typeface="Fraunces Extra Bold" pitchFamily="34" charset="-122"/>
                <a:cs typeface="Fraunces Extra Bold" pitchFamily="34" charset="-120"/>
              </a:rPr>
              <a:t>Interdisciplinary Learning</a:t>
            </a:r>
            <a:endParaRPr lang="en-US" sz="2400" dirty="0">
              <a:latin typeface="Elephant" panose="02020904090505020303" pitchFamily="18" charset="0"/>
            </a:endParaRPr>
          </a:p>
        </p:txBody>
      </p:sp>
      <p:sp>
        <p:nvSpPr>
          <p:cNvPr id="15" name="Text 5">
            <a:extLst>
              <a:ext uri="{FF2B5EF4-FFF2-40B4-BE49-F238E27FC236}">
                <a16:creationId xmlns:a16="http://schemas.microsoft.com/office/drawing/2014/main" xmlns="" id="{9E55BAD0-DB66-90D3-51A5-BC67366F7B91}"/>
              </a:ext>
            </a:extLst>
          </p:cNvPr>
          <p:cNvSpPr/>
          <p:nvPr/>
        </p:nvSpPr>
        <p:spPr>
          <a:xfrm>
            <a:off x="9572389" y="3246595"/>
            <a:ext cx="35529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Elephant" panose="02020904090505020303" pitchFamily="18" charset="0"/>
                <a:ea typeface="Fraunces Extra Bold" pitchFamily="34" charset="-122"/>
                <a:cs typeface="Fraunces Extra Bold" pitchFamily="34" charset="-120"/>
              </a:rPr>
              <a:t>Real-World Applications</a:t>
            </a:r>
            <a:endParaRPr lang="en-US" sz="2200" dirty="0">
              <a:latin typeface="Elephant" panose="02020904090505020303" pitchFamily="18" charset="0"/>
            </a:endParaRPr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xmlns="" id="{BEF14B47-CB72-923B-5F2B-FDF42ADE5E3E}"/>
              </a:ext>
            </a:extLst>
          </p:cNvPr>
          <p:cNvSpPr/>
          <p:nvPr/>
        </p:nvSpPr>
        <p:spPr>
          <a:xfrm>
            <a:off x="934641" y="4129325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Connecting SDGs to existing science units like ecology, energy, or climate change.</a:t>
            </a:r>
            <a:endParaRPr lang="en-US" sz="175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xmlns="" id="{07849FE5-37F7-777F-2CFA-3BB8953D0B69}"/>
              </a:ext>
            </a:extLst>
          </p:cNvPr>
          <p:cNvSpPr/>
          <p:nvPr/>
        </p:nvSpPr>
        <p:spPr>
          <a:xfrm>
            <a:off x="5130048" y="414492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Encouraging collaboration between science, social studies, and humanities teachers.</a:t>
            </a:r>
            <a:endParaRPr lang="en-US" sz="175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xmlns="" id="{F413BBD3-E3BC-D18A-EFD4-FADF7D80CA59}"/>
              </a:ext>
            </a:extLst>
          </p:cNvPr>
          <p:cNvSpPr/>
          <p:nvPr/>
        </p:nvSpPr>
        <p:spPr>
          <a:xfrm>
            <a:off x="9572389" y="416552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Showcasing how scientific knowledge can address global challenges.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133745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194203"/>
            <a:ext cx="4919305" cy="384119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4240" y="698838"/>
            <a:ext cx="5813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8000" b="1" dirty="0">
                <a:solidFill>
                  <a:srgbClr val="3B4540"/>
                </a:solidFill>
                <a:latin typeface="Footlight MT Light" panose="0204060206030A020304" pitchFamily="18" charset="0"/>
                <a:ea typeface="Fraunces Extra Bold" pitchFamily="34" charset="-122"/>
                <a:cs typeface="Fraunces Extra Bold" pitchFamily="34" charset="-120"/>
              </a:rPr>
              <a:t>Brief about the idea.</a:t>
            </a:r>
            <a:endParaRPr lang="en-US" sz="8000" dirty="0">
              <a:latin typeface="Footlight MT Light" panose="0204060206030A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93790" y="290298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2"/>
          <p:cNvSpPr/>
          <p:nvPr/>
        </p:nvSpPr>
        <p:spPr>
          <a:xfrm>
            <a:off x="964049" y="2987993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1530906" y="2902982"/>
            <a:ext cx="2927747" cy="2480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brief about our idea is we are creating a web-application for youth , for better understanding of SDG's.</a:t>
            </a:r>
            <a:endParaRPr lang="en-US" sz="2800" dirty="0"/>
          </a:p>
        </p:txBody>
      </p:sp>
      <p:sp>
        <p:nvSpPr>
          <p:cNvPr id="8" name="Shape 4"/>
          <p:cNvSpPr/>
          <p:nvPr/>
        </p:nvSpPr>
        <p:spPr>
          <a:xfrm>
            <a:off x="4685467" y="290298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5"/>
          <p:cNvSpPr/>
          <p:nvPr/>
        </p:nvSpPr>
        <p:spPr>
          <a:xfrm>
            <a:off x="4829413" y="2987993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5422583" y="2902982"/>
            <a:ext cx="2927747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 integrate data as a lesson plan on a single website for youth which can be easily accessible. </a:t>
            </a:r>
            <a:endParaRPr lang="en-US" sz="2800" dirty="0"/>
          </a:p>
        </p:txBody>
      </p:sp>
      <p:sp>
        <p:nvSpPr>
          <p:cNvPr id="11" name="Shape 7"/>
          <p:cNvSpPr/>
          <p:nvPr/>
        </p:nvSpPr>
        <p:spPr>
          <a:xfrm>
            <a:off x="793790" y="586525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2" name="Text 8"/>
          <p:cNvSpPr/>
          <p:nvPr/>
        </p:nvSpPr>
        <p:spPr>
          <a:xfrm>
            <a:off x="946190" y="5950268"/>
            <a:ext cx="20550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9"/>
          <p:cNvSpPr/>
          <p:nvPr/>
        </p:nvSpPr>
        <p:spPr>
          <a:xfrm>
            <a:off x="1530906" y="5865257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Simplifies complex information into a simpler form for youth.</a:t>
            </a:r>
            <a:endParaRPr 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15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7200" b="1" dirty="0">
                <a:solidFill>
                  <a:srgbClr val="3B4540"/>
                </a:solidFill>
                <a:latin typeface="Footlight MT Light" panose="0204060206030A020304" pitchFamily="18" charset="0"/>
                <a:ea typeface="Fraunces Extra Bold" pitchFamily="34" charset="-122"/>
                <a:cs typeface="Fraunces Extra Bold" pitchFamily="34" charset="-120"/>
              </a:rPr>
              <a:t>Key features of application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.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09305"/>
            <a:ext cx="3664863" cy="2225278"/>
          </a:xfrm>
          <a:prstGeom prst="roundRect">
            <a:avLst>
              <a:gd name="adj" fmla="val 9174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36119"/>
            <a:ext cx="3211235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Enhanced and  user friendly  lesson plan for the youth .  Providing solutions for various problems .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685467" y="3009305"/>
            <a:ext cx="3664863" cy="2225278"/>
          </a:xfrm>
          <a:prstGeom prst="roundRect">
            <a:avLst>
              <a:gd name="adj" fmla="val 9174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4912281" y="3236119"/>
            <a:ext cx="3211235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Unlike Generic applications it provides the data to  people in more efficient way.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5461397"/>
            <a:ext cx="7556421" cy="1516618"/>
          </a:xfrm>
          <a:prstGeom prst="roundRect">
            <a:avLst>
              <a:gd name="adj" fmla="val 13461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020604" y="5688211"/>
            <a:ext cx="710279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Energy Empowering students and public with new technologies  and embracing with new information .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368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SNAPSHOTS: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945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126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306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48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667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848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028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209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13F5081-C5BB-214E-CD5D-59D74A737666}"/>
              </a:ext>
            </a:extLst>
          </p:cNvPr>
          <p:cNvSpPr/>
          <p:nvPr/>
        </p:nvSpPr>
        <p:spPr>
          <a:xfrm>
            <a:off x="12849225" y="7781925"/>
            <a:ext cx="1781175" cy="3629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62" y="4766786"/>
            <a:ext cx="4623923" cy="24722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62" y="1684263"/>
            <a:ext cx="4623923" cy="245672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022" y="1684263"/>
            <a:ext cx="4119614" cy="23583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022" y="4730763"/>
            <a:ext cx="4119614" cy="236446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6270" y="1684264"/>
            <a:ext cx="4403558" cy="23583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990" y="4737980"/>
            <a:ext cx="4312118" cy="23572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2485" y="405646"/>
            <a:ext cx="65532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3B4540"/>
                </a:solidFill>
                <a:latin typeface="Footlight MT Light" panose="0204060206030A020304" pitchFamily="18" charset="0"/>
                <a:ea typeface="Fraunces Extra Bold" pitchFamily="34" charset="-122"/>
                <a:cs typeface="Fraunces Extra Bold" pitchFamily="34" charset="-120"/>
              </a:rPr>
              <a:t>Key technologies used:</a:t>
            </a:r>
            <a:endParaRPr lang="en-US" sz="6600" dirty="0">
              <a:latin typeface="Footlight MT Light" panose="0204060206030A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2727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908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088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2119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endParaRPr lang="en-US" sz="4450" dirty="0"/>
          </a:p>
        </p:txBody>
      </p:sp>
      <p:sp>
        <p:nvSpPr>
          <p:cNvPr id="9" name="Text 6"/>
          <p:cNvSpPr/>
          <p:nvPr/>
        </p:nvSpPr>
        <p:spPr>
          <a:xfrm>
            <a:off x="793790" y="62609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FB9F96C-C18D-56E5-1159-CE65017CB7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9210675" y="1"/>
            <a:ext cx="5419129" cy="81629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D76D5B2-6830-DDCD-EC6D-8BDE8214A949}"/>
              </a:ext>
            </a:extLst>
          </p:cNvPr>
          <p:cNvSpPr txBox="1"/>
          <p:nvPr/>
        </p:nvSpPr>
        <p:spPr>
          <a:xfrm>
            <a:off x="793789" y="1260365"/>
            <a:ext cx="698182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3600" dirty="0">
                <a:latin typeface="Fraunces Extra Bold" panose="020B0604020202020204" charset="0"/>
              </a:rPr>
              <a:t>Front end 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2800" dirty="0">
                <a:latin typeface="Fraunces Extra Bold" panose="020B0604020202020204" charset="0"/>
              </a:rPr>
              <a:t>        Html</a:t>
            </a:r>
            <a:r>
              <a:rPr lang="en-GB" sz="3600" dirty="0">
                <a:latin typeface="Fraunces Extra Bold" panose="020B0604020202020204" charset="0"/>
              </a:rPr>
              <a:t> </a:t>
            </a:r>
            <a:r>
              <a:rPr lang="en-GB" sz="2400" dirty="0">
                <a:latin typeface="Calisto MT" panose="02040603050505030304" pitchFamily="18" charset="0"/>
              </a:rPr>
              <a:t>: </a:t>
            </a:r>
            <a:r>
              <a:rPr lang="en-GB" sz="2800" dirty="0">
                <a:latin typeface="Fraunces Extra Bold" panose="020B0604020202020204" charset="0"/>
              </a:rPr>
              <a:t>For making skeleton of websites</a:t>
            </a:r>
            <a:r>
              <a:rPr lang="en-GB" sz="1800" dirty="0">
                <a:latin typeface="Fraunces Extra Bold" panose="020B0604020202020204" charset="0"/>
              </a:rPr>
              <a:t>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</a:t>
            </a:r>
            <a:r>
              <a:rPr lang="en-GB" sz="2800" dirty="0" err="1">
                <a:latin typeface="Fraunces Extra Bold" panose="020B0604020202020204" charset="0"/>
              </a:rPr>
              <a:t>Css</a:t>
            </a:r>
            <a:r>
              <a:rPr lang="en-GB" sz="1800" dirty="0">
                <a:latin typeface="Calisto MT" panose="02040603050505030304" pitchFamily="18" charset="0"/>
              </a:rPr>
              <a:t>   : </a:t>
            </a:r>
            <a:r>
              <a:rPr lang="en-GB" sz="2800" dirty="0">
                <a:latin typeface="Fraunces Extra Bold" panose="020B0604020202020204" charset="0"/>
              </a:rPr>
              <a:t>For styling the website.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</a:t>
            </a:r>
            <a:r>
              <a:rPr lang="en-GB" sz="2800" dirty="0">
                <a:latin typeface="Fraunces Extra Bold" panose="020B0604020202020204" charset="0"/>
              </a:rPr>
              <a:t>Java Script </a:t>
            </a:r>
            <a:r>
              <a:rPr lang="en-GB" sz="1800" dirty="0">
                <a:latin typeface="Calisto MT" panose="02040603050505030304" pitchFamily="18" charset="0"/>
              </a:rPr>
              <a:t>: </a:t>
            </a:r>
            <a:r>
              <a:rPr lang="en-GB" sz="2800" dirty="0">
                <a:latin typeface="Fraunces Extra Bold" panose="020B0604020202020204" charset="0"/>
              </a:rPr>
              <a:t>For giving specific positions</a:t>
            </a:r>
            <a:r>
              <a:rPr lang="en-GB" sz="2800" dirty="0">
                <a:latin typeface="Calisto MT" panose="02040603050505030304" pitchFamily="18" charset="0"/>
              </a:rPr>
              <a:t>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800" dirty="0">
              <a:latin typeface="Calisto MT" panose="02040603050505030304" pitchFamily="18" charset="0"/>
            </a:endParaRPr>
          </a:p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26415AD-6389-97E7-4F0A-53FBFC408EC8}"/>
              </a:ext>
            </a:extLst>
          </p:cNvPr>
          <p:cNvSpPr txBox="1"/>
          <p:nvPr/>
        </p:nvSpPr>
        <p:spPr>
          <a:xfrm>
            <a:off x="793790" y="3696414"/>
            <a:ext cx="76548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3600" dirty="0">
                <a:latin typeface="Fraunces Extra Bold" panose="020B0604020202020204" charset="0"/>
              </a:rPr>
              <a:t>Back end </a:t>
            </a:r>
            <a:r>
              <a:rPr lang="en-GB" sz="3600" dirty="0" smtClean="0">
                <a:latin typeface="Fraunces Extra Bold" panose="020B0604020202020204" charset="0"/>
              </a:rPr>
              <a:t>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 smtClean="0">
                <a:latin typeface="Fraunces Extra Bold" panose="020B0604020202020204" charset="0"/>
              </a:rPr>
              <a:t>            </a:t>
            </a:r>
            <a:r>
              <a:rPr lang="en-GB" sz="2800" dirty="0">
                <a:latin typeface="Fraunces Extra Bold" panose="020B0604020202020204" charset="0"/>
              </a:rPr>
              <a:t>Python</a:t>
            </a:r>
            <a:r>
              <a:rPr lang="en-GB" sz="1800" dirty="0">
                <a:latin typeface="Fraunces Extra Bold" panose="020B0604020202020204" charset="0"/>
              </a:rPr>
              <a:t> : </a:t>
            </a:r>
            <a:r>
              <a:rPr lang="en-GB" sz="2400" dirty="0">
                <a:latin typeface="Fraunces Extra Bold" panose="020B0604020202020204" charset="0"/>
              </a:rPr>
              <a:t>Handle large datasets generated </a:t>
            </a:r>
            <a:r>
              <a:rPr lang="en-GB" sz="2400" dirty="0">
                <a:latin typeface="Fraunces Extra Bold" panose="020B0604020202020204" charset="0"/>
              </a:rPr>
              <a:t>.</a:t>
            </a:r>
            <a:r>
              <a:rPr lang="en-GB" sz="2400" dirty="0" smtClean="0">
                <a:latin typeface="Fraunces Extra Bold" panose="020B0604020202020204" charset="0"/>
              </a:rPr>
              <a:t>             </a:t>
            </a:r>
            <a:endParaRPr lang="en-GB" sz="2400" dirty="0">
              <a:latin typeface="Fraunces Extra Bold" panose="020B0604020202020204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Fraunces Extra Bold" panose="020B0604020202020204" charset="0"/>
              </a:rPr>
              <a:t>     </a:t>
            </a:r>
            <a:endParaRPr lang="en-GB" sz="2400" dirty="0">
              <a:latin typeface="Fraunces Extra Bold" panose="020B0604020202020204" charset="0"/>
            </a:endParaRP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6C9FC45-5BBA-21E0-3404-34B58798CB60}"/>
              </a:ext>
            </a:extLst>
          </p:cNvPr>
          <p:cNvSpPr txBox="1"/>
          <p:nvPr/>
        </p:nvSpPr>
        <p:spPr>
          <a:xfrm>
            <a:off x="836651" y="5297066"/>
            <a:ext cx="83740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3600" dirty="0">
                <a:latin typeface="Fraunces Extra Bold" panose="020B0604020202020204" charset="0"/>
              </a:rPr>
              <a:t>Data management :</a:t>
            </a:r>
          </a:p>
          <a:p>
            <a:r>
              <a:rPr lang="en-GB" sz="3600" dirty="0">
                <a:latin typeface="Fraunces Extra Bold" panose="020B0604020202020204" charset="0"/>
              </a:rPr>
              <a:t>       </a:t>
            </a:r>
            <a:r>
              <a:rPr lang="en-GB" sz="2800" dirty="0">
                <a:latin typeface="Fraunces Extra Bold" panose="020B0604020202020204" charset="0"/>
              </a:rPr>
              <a:t>My </a:t>
            </a:r>
            <a:r>
              <a:rPr lang="en-GB" sz="2800" dirty="0" err="1">
                <a:latin typeface="Fraunces Extra Bold" panose="020B0604020202020204" charset="0"/>
              </a:rPr>
              <a:t>Sql</a:t>
            </a:r>
            <a:r>
              <a:rPr lang="en-GB" sz="2800" dirty="0">
                <a:latin typeface="Fraunces Extra Bold" panose="020B0604020202020204" charset="0"/>
              </a:rPr>
              <a:t> : For handling unstructured user data.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717" y="495657"/>
            <a:ext cx="7883366" cy="1125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Bringing the SDGs to Life in the Classroom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375321" y="1891308"/>
            <a:ext cx="22860" cy="5842635"/>
          </a:xfrm>
          <a:prstGeom prst="roundRect">
            <a:avLst>
              <a:gd name="adj" fmla="val 709036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566475" y="2284928"/>
            <a:ext cx="630317" cy="22860"/>
          </a:xfrm>
          <a:prstGeom prst="roundRect">
            <a:avLst>
              <a:gd name="adj" fmla="val 709036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184166" y="2093833"/>
            <a:ext cx="405170" cy="405170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6319302" y="2161342"/>
            <a:ext cx="134779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377232" y="2071330"/>
            <a:ext cx="22511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Explore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377232" y="2460665"/>
            <a:ext cx="6622852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dirty="0">
                <a:solidFill>
                  <a:srgbClr val="405449"/>
                </a:solidFill>
                <a:latin typeface="Footlight MT Light" panose="0204060206030A020304" pitchFamily="18" charset="0"/>
                <a:ea typeface="Nobile" pitchFamily="34" charset="-122"/>
                <a:cs typeface="Nobile" pitchFamily="34" charset="-120"/>
              </a:rPr>
              <a:t>Introduce students to the SDGs, their importance, and their interconnectedness.</a:t>
            </a:r>
            <a:endParaRPr lang="en-US" sz="2800" dirty="0">
              <a:latin typeface="Footlight MT Light" panose="0204060206030A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566475" y="3790593"/>
            <a:ext cx="630317" cy="22860"/>
          </a:xfrm>
          <a:prstGeom prst="roundRect">
            <a:avLst>
              <a:gd name="adj" fmla="val 709036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6184166" y="3599497"/>
            <a:ext cx="405170" cy="405170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6298466" y="3667006"/>
            <a:ext cx="176570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377232" y="3576995"/>
            <a:ext cx="22511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Investigate</a:t>
            </a:r>
            <a:endParaRPr lang="en-US" sz="3600" dirty="0"/>
          </a:p>
        </p:txBody>
      </p:sp>
      <p:sp>
        <p:nvSpPr>
          <p:cNvPr id="14" name="Text 11"/>
          <p:cNvSpPr/>
          <p:nvPr/>
        </p:nvSpPr>
        <p:spPr>
          <a:xfrm>
            <a:off x="7377232" y="3966329"/>
            <a:ext cx="6622852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dirty="0">
                <a:solidFill>
                  <a:srgbClr val="405449"/>
                </a:solidFill>
                <a:latin typeface="Footlight MT Light" panose="0204060206030A020304" pitchFamily="18" charset="0"/>
                <a:ea typeface="Nobile" pitchFamily="34" charset="-122"/>
                <a:cs typeface="Nobile" pitchFamily="34" charset="-120"/>
              </a:rPr>
              <a:t>Deepen their understanding of SDG #7, focusing on renewable energy and its implications.</a:t>
            </a:r>
            <a:endParaRPr lang="en-US" sz="2800" dirty="0">
              <a:latin typeface="Footlight MT Light" panose="0204060206030A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566475" y="5296257"/>
            <a:ext cx="630317" cy="22860"/>
          </a:xfrm>
          <a:prstGeom prst="roundRect">
            <a:avLst>
              <a:gd name="adj" fmla="val 709036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6184166" y="5105162"/>
            <a:ext cx="405170" cy="405170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305133" y="5172670"/>
            <a:ext cx="163116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377232" y="5082659"/>
            <a:ext cx="22511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Collaborate</a:t>
            </a:r>
            <a:endParaRPr lang="en-US" sz="3600" dirty="0"/>
          </a:p>
        </p:txBody>
      </p:sp>
      <p:sp>
        <p:nvSpPr>
          <p:cNvPr id="19" name="Text 16"/>
          <p:cNvSpPr/>
          <p:nvPr/>
        </p:nvSpPr>
        <p:spPr>
          <a:xfrm>
            <a:off x="7377232" y="5471993"/>
            <a:ext cx="6622852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dirty="0">
                <a:solidFill>
                  <a:srgbClr val="405449"/>
                </a:solidFill>
                <a:latin typeface="Footlight MT Light" panose="0204060206030A020304" pitchFamily="18" charset="0"/>
                <a:ea typeface="Nobile" pitchFamily="34" charset="-122"/>
                <a:cs typeface="Nobile" pitchFamily="34" charset="-120"/>
              </a:rPr>
              <a:t>Encourage teamwork, critical thinking, and communication skills through hands-on activities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566475" y="6801922"/>
            <a:ext cx="630317" cy="22860"/>
          </a:xfrm>
          <a:prstGeom prst="roundRect">
            <a:avLst>
              <a:gd name="adj" fmla="val 709036"/>
            </a:avLst>
          </a:prstGeom>
          <a:solidFill>
            <a:srgbClr val="CED9CE"/>
          </a:solidFill>
          <a:ln/>
        </p:spPr>
      </p:sp>
      <p:sp>
        <p:nvSpPr>
          <p:cNvPr id="21" name="Shape 18"/>
          <p:cNvSpPr/>
          <p:nvPr/>
        </p:nvSpPr>
        <p:spPr>
          <a:xfrm>
            <a:off x="6184166" y="6610826"/>
            <a:ext cx="405170" cy="405170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22" name="Text 19"/>
          <p:cNvSpPr/>
          <p:nvPr/>
        </p:nvSpPr>
        <p:spPr>
          <a:xfrm>
            <a:off x="6294894" y="6678335"/>
            <a:ext cx="183594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377232" y="6588323"/>
            <a:ext cx="22511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Act</a:t>
            </a:r>
            <a:endParaRPr lang="en-US" sz="3600" dirty="0"/>
          </a:p>
        </p:txBody>
      </p:sp>
      <p:sp>
        <p:nvSpPr>
          <p:cNvPr id="24" name="Text 21"/>
          <p:cNvSpPr/>
          <p:nvPr/>
        </p:nvSpPr>
        <p:spPr>
          <a:xfrm>
            <a:off x="7377232" y="6977658"/>
            <a:ext cx="6622852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dirty="0">
                <a:solidFill>
                  <a:srgbClr val="405449"/>
                </a:solidFill>
                <a:latin typeface="Footlight MT Light" panose="0204060206030A020304" pitchFamily="18" charset="0"/>
                <a:ea typeface="Nobile" pitchFamily="34" charset="-122"/>
                <a:cs typeface="Nobile" pitchFamily="34" charset="-120"/>
              </a:rPr>
              <a:t>Empower students to become advocates for sustainable development and take action in their communities.</a:t>
            </a:r>
            <a:endParaRPr lang="en-US" sz="2800" dirty="0">
              <a:latin typeface="Footlight MT Light" panose="0204060206030A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5B912147-8808-1D2A-4607-C0E29EF77D34}"/>
              </a:ext>
            </a:extLst>
          </p:cNvPr>
          <p:cNvSpPr/>
          <p:nvPr/>
        </p:nvSpPr>
        <p:spPr>
          <a:xfrm>
            <a:off x="12830175" y="7733943"/>
            <a:ext cx="1678305" cy="4194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356</Words>
  <Application>Microsoft Office PowerPoint</Application>
  <PresentationFormat>Custom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Wingdings</vt:lpstr>
      <vt:lpstr>Nobile</vt:lpstr>
      <vt:lpstr>Fraunces Extra Bold</vt:lpstr>
      <vt:lpstr>Footlight MT Light</vt:lpstr>
      <vt:lpstr>Calisto MT</vt:lpstr>
      <vt:lpstr>Elephant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ACER</cp:lastModifiedBy>
  <cp:revision>12</cp:revision>
  <dcterms:created xsi:type="dcterms:W3CDTF">2024-10-05T13:07:36Z</dcterms:created>
  <dcterms:modified xsi:type="dcterms:W3CDTF">2024-10-05T16:24:24Z</dcterms:modified>
</cp:coreProperties>
</file>